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47914-9522-47ED-82E1-DAF4DF8A3E4E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2400" cy="576063"/>
          </a:xfrm>
        </p:spPr>
        <p:txBody>
          <a:bodyPr>
            <a:normAutofit/>
          </a:bodyPr>
          <a:lstStyle/>
          <a:p>
            <a:r>
              <a:rPr lang="en-US" altLang="ko-KR" sz="2000" b="1" dirty="0" smtClean="0"/>
              <a:t>2015</a:t>
            </a:r>
            <a:r>
              <a:rPr lang="ko-KR" altLang="en-US" sz="2000" b="1" dirty="0" smtClean="0"/>
              <a:t>년 상반기 </a:t>
            </a:r>
            <a:r>
              <a:rPr lang="en-US" altLang="ko-KR" sz="2000" b="1" dirty="0" smtClean="0"/>
              <a:t>E&amp;P </a:t>
            </a:r>
            <a:r>
              <a:rPr lang="ko-KR" altLang="en-US" sz="2000" b="1" dirty="0" smtClean="0"/>
              <a:t>사업부문  </a:t>
            </a:r>
            <a:r>
              <a:rPr lang="en-US" altLang="ko-KR" sz="2000" b="1" dirty="0" smtClean="0"/>
              <a:t>LTIF </a:t>
            </a:r>
            <a:r>
              <a:rPr lang="ko-KR" altLang="en-US" sz="2000" b="1" dirty="0" smtClean="0"/>
              <a:t>실</a:t>
            </a:r>
            <a:r>
              <a:rPr lang="ko-KR" altLang="en-US" sz="2000" b="1" dirty="0"/>
              <a:t>적</a:t>
            </a:r>
            <a:r>
              <a:rPr lang="en-US" altLang="ko-KR" sz="2000" b="1" dirty="0" smtClean="0"/>
              <a:t> </a:t>
            </a:r>
            <a:endParaRPr lang="ko-KR" altLang="en-US" sz="2000" b="1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395536" y="1196752"/>
          <a:ext cx="8496945" cy="3888430"/>
        </p:xfrm>
        <a:graphic>
          <a:graphicData uri="http://schemas.openxmlformats.org/drawingml/2006/table">
            <a:tbl>
              <a:tblPr/>
              <a:tblGrid>
                <a:gridCol w="695680"/>
                <a:gridCol w="534333"/>
                <a:gridCol w="496616"/>
                <a:gridCol w="628628"/>
                <a:gridCol w="540620"/>
                <a:gridCol w="502902"/>
                <a:gridCol w="685204"/>
                <a:gridCol w="396035"/>
                <a:gridCol w="502902"/>
                <a:gridCol w="735493"/>
                <a:gridCol w="502902"/>
                <a:gridCol w="553192"/>
                <a:gridCol w="389749"/>
                <a:gridCol w="502902"/>
                <a:gridCol w="383462"/>
                <a:gridCol w="446325"/>
              </a:tblGrid>
              <a:tr h="27774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latin typeface="맑은 고딕"/>
                        </a:rPr>
                        <a:t>사업장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2015</a:t>
                      </a:r>
                      <a:r>
                        <a:rPr lang="ko-KR" altLang="en-US" sz="800" b="1" i="0" u="none" strike="noStrike">
                          <a:latin typeface="맑은 고딕"/>
                        </a:rPr>
                        <a:t>년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( LTIF </a:t>
                      </a:r>
                      <a:r>
                        <a:rPr lang="ko-KR" altLang="en-US" sz="800" b="1" i="0" u="none" strike="noStrike">
                          <a:latin typeface="맑은 고딕"/>
                        </a:rPr>
                        <a:t>목표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: 0.36 )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2014</a:t>
                      </a:r>
                      <a:r>
                        <a:rPr lang="ko-KR" altLang="en-US" sz="800" b="1" i="0" u="none" strike="noStrike">
                          <a:latin typeface="맑은 고딕"/>
                        </a:rPr>
                        <a:t>년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( LTIF </a:t>
                      </a:r>
                      <a:r>
                        <a:rPr lang="ko-KR" altLang="en-US" sz="800" b="1" i="0" u="none" strike="noStrike">
                          <a:latin typeface="맑은 고딕"/>
                        </a:rPr>
                        <a:t>목표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: 0.66 )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2013</a:t>
                      </a:r>
                      <a:r>
                        <a:rPr lang="ko-KR" altLang="en-US" sz="800" b="1" i="0" u="none" strike="noStrike">
                          <a:latin typeface="맑은 고딕"/>
                        </a:rPr>
                        <a:t>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77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latin typeface="맑은 고딕"/>
                        </a:rPr>
                        <a:t>Worked</a:t>
                      </a:r>
                    </a:p>
                    <a:p>
                      <a:pPr algn="ctr" fontAlgn="ctr"/>
                      <a:r>
                        <a:rPr lang="en-US" sz="800" b="1" i="0" u="none" strike="noStrike" dirty="0" smtClean="0">
                          <a:latin typeface="맑은 고딕"/>
                        </a:rPr>
                        <a:t>-hour</a:t>
                      </a:r>
                      <a:endParaRPr lang="en-US" sz="800" b="1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LTI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LTIF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TRI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TRIR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latin typeface="맑은 고딕"/>
                        </a:rPr>
                        <a:t>Worked</a:t>
                      </a:r>
                    </a:p>
                    <a:p>
                      <a:pPr algn="ctr" fontAlgn="ctr"/>
                      <a:r>
                        <a:rPr lang="en-US" sz="800" b="1" i="0" u="none" strike="noStrike" dirty="0" smtClean="0">
                          <a:latin typeface="맑은 고딕"/>
                        </a:rPr>
                        <a:t>-hour</a:t>
                      </a:r>
                      <a:endParaRPr lang="en-US" sz="800" b="1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LTI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LTIF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TRI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TRIR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latin typeface="맑은 고딕"/>
                        </a:rPr>
                        <a:t>Worked</a:t>
                      </a:r>
                    </a:p>
                    <a:p>
                      <a:pPr algn="ctr" fontAlgn="ctr"/>
                      <a:r>
                        <a:rPr lang="en-US" sz="800" b="1" i="0" u="none" strike="noStrike" dirty="0" smtClean="0">
                          <a:latin typeface="맑은 고딕"/>
                        </a:rPr>
                        <a:t>-hour</a:t>
                      </a:r>
                      <a:endParaRPr lang="en-US" sz="800" b="1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LTI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LTIF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TRI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latin typeface="맑은 고딕"/>
                        </a:rPr>
                        <a:t>TRIR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생산본부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베트남 </a:t>
                      </a:r>
                      <a:r>
                        <a:rPr lang="en-US" altLang="ko-KR" sz="800" b="0" i="0" u="none" strike="noStrike">
                          <a:latin typeface="맑은 고딕"/>
                        </a:rPr>
                        <a:t>11-2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295,532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641,762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      </a:t>
                      </a:r>
                      <a:r>
                        <a:rPr lang="en-US" altLang="ko-KR" sz="800" b="0" i="0" u="none" strike="noStrike">
                          <a:latin typeface="맑은 고딕"/>
                        </a:rPr>
                        <a:t>600,684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카자흐스탄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1,889,228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4,130,343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0.73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    </a:t>
                      </a:r>
                      <a:r>
                        <a:rPr lang="en-US" altLang="ko-KR" sz="800" b="0" i="0" u="none" strike="noStrike">
                          <a:latin typeface="맑은 고딕"/>
                        </a:rPr>
                        <a:t>3,398,136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0.59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2.65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latin typeface="맑은 고딕"/>
                        </a:rPr>
                        <a:t>ANKOR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611,917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1.63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1.63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1,492,832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0.67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3.35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      </a:t>
                      </a:r>
                      <a:r>
                        <a:rPr lang="en-US" altLang="ko-KR" sz="800" b="0" i="0" u="none" strike="noStrike">
                          <a:latin typeface="맑은 고딕"/>
                        </a:rPr>
                        <a:t>998,752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latin typeface="맑은 고딕"/>
                        </a:rPr>
                        <a:t>HOC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3,211,350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0.62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2.80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6,508,341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1.08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34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5.22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    </a:t>
                      </a:r>
                      <a:r>
                        <a:rPr lang="en-US" altLang="ko-KR" sz="80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6,749,468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1.04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26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3.85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latin typeface="맑은 고딕"/>
                        </a:rPr>
                        <a:t>DANA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2,634,874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1.52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5,791,524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0.86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    </a:t>
                      </a:r>
                      <a:r>
                        <a:rPr lang="en-US" altLang="ko-KR" sz="800" b="0" i="0" u="none" strike="noStrike">
                          <a:latin typeface="맑은 고딕"/>
                        </a:rPr>
                        <a:t>3,685,680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0.81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2.98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소계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8,642,900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0.35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14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1.62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18,564,802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0.48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47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2.53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15,432,720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0.78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47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3.05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탐사본부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두성호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172,802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5.79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343,984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      </a:t>
                      </a:r>
                      <a:r>
                        <a:rPr lang="en-US" altLang="ko-KR" sz="800" b="0" i="0" u="none" strike="noStrike">
                          <a:latin typeface="맑은 고딕"/>
                        </a:rPr>
                        <a:t>364,104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이라크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396,446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10.09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501,120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2.00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5.99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latin typeface="맑은 고딕"/>
                        </a:rPr>
                        <a:t>      </a:t>
                      </a:r>
                      <a:r>
                        <a:rPr lang="en-US" altLang="ko-KR" sz="800" b="0" i="0" u="none" strike="noStrike">
                          <a:latin typeface="맑은 고딕"/>
                        </a:rPr>
                        <a:t>216,456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latin typeface="맑은 고딕"/>
                        </a:rPr>
                        <a:t> 1 </a:t>
                      </a:r>
                      <a:endParaRPr lang="en-US" altLang="ko-KR" sz="8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소계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569,248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0.00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8.78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845,104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>
                          <a:latin typeface="맑은 고딕"/>
                        </a:rPr>
                        <a:t>1.18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3.55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580,560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   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latin typeface="맑은 고딕"/>
                        </a:rPr>
                        <a:t> </a:t>
                      </a:r>
                      <a:r>
                        <a:rPr lang="en-US" altLang="ko-KR" sz="800" b="1" i="0" u="none" strike="noStrike" dirty="0" smtClean="0">
                          <a:latin typeface="맑은 고딕"/>
                        </a:rPr>
                        <a:t>1 </a:t>
                      </a:r>
                      <a:endParaRPr lang="en-US" altLang="ko-KR" sz="800" b="1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1.72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7774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총계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9,212,148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0.33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2.06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19,409,906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10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0.52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        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>
                          <a:latin typeface="맑은 고딕"/>
                        </a:rPr>
                        <a:t>2.58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16,013,280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0.75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>
                          <a:latin typeface="맑은 고딕"/>
                        </a:rPr>
                        <a:t>       </a:t>
                      </a:r>
                      <a:r>
                        <a:rPr lang="en-US" altLang="ko-KR" sz="800" b="1" i="0" u="none" strike="noStrike">
                          <a:latin typeface="맑은 고딕"/>
                        </a:rPr>
                        <a:t>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latin typeface="맑은 고딕"/>
                        </a:rPr>
                        <a:t>      </a:t>
                      </a:r>
                      <a:r>
                        <a:rPr lang="en-US" altLang="ko-KR" sz="800" b="1" i="0" u="none" strike="noStrike" dirty="0">
                          <a:latin typeface="맑은 고딕"/>
                        </a:rPr>
                        <a:t>3.00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5" name="제목 1"/>
          <p:cNvSpPr txBox="1">
            <a:spLocks/>
          </p:cNvSpPr>
          <p:nvPr/>
        </p:nvSpPr>
        <p:spPr>
          <a:xfrm>
            <a:off x="467544" y="5157192"/>
            <a:ext cx="8496944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Note] </a:t>
            </a:r>
          </a:p>
          <a:p>
            <a:pPr marL="228600" lvl="0" indent="-228600">
              <a:spcBef>
                <a:spcPct val="0"/>
              </a:spcBef>
              <a:buAutoNum type="arabicPeriod"/>
            </a:pP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Lost Time Injury(LTI) : A fatality or lost work day case. The number of LTIs is the sum of fatalities and lost work day cases</a:t>
            </a:r>
          </a:p>
          <a:p>
            <a:pPr marL="228600" lvl="0" indent="-228600">
              <a:spcBef>
                <a:spcPct val="0"/>
              </a:spcBef>
              <a:buAutoNum type="arabicPeriod"/>
            </a:pP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Lost Time Injury Frequency(LTIF) : Number </a:t>
            </a:r>
            <a:r>
              <a:rPr lang="en-US" altLang="ko-KR" sz="1000" b="1" dirty="0">
                <a:latin typeface="+mj-lt"/>
                <a:ea typeface="+mj-ea"/>
                <a:cs typeface="+mj-cs"/>
              </a:rPr>
              <a:t>of LTI * One Million hr / Total Employee </a:t>
            </a: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hours</a:t>
            </a:r>
          </a:p>
          <a:p>
            <a:pPr marL="228600" lvl="0" indent="-228600">
              <a:spcBef>
                <a:spcPct val="0"/>
              </a:spcBef>
              <a:buAutoNum type="arabicPeriod"/>
            </a:pPr>
            <a:r>
              <a:rPr lang="en-US" altLang="ko-KR" sz="1000" b="1" dirty="0">
                <a:latin typeface="+mj-lt"/>
                <a:ea typeface="+mj-ea"/>
                <a:cs typeface="+mj-cs"/>
              </a:rPr>
              <a:t>Total Recordable Injury(TRI</a:t>
            </a: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) : The number of recordable injuries(LTI + MTC + RWDC)</a:t>
            </a:r>
          </a:p>
          <a:p>
            <a:pPr marL="228600" lvl="0" indent="-228600">
              <a:spcBef>
                <a:spcPct val="0"/>
              </a:spcBef>
              <a:buAutoNum type="arabicPeriod"/>
            </a:pPr>
            <a:r>
              <a:rPr lang="en-US" altLang="ko-KR" sz="1000" b="1" dirty="0">
                <a:latin typeface="+mj-lt"/>
                <a:ea typeface="+mj-ea"/>
                <a:cs typeface="+mj-cs"/>
              </a:rPr>
              <a:t>Total Recordable Injury Rate(TRIR</a:t>
            </a: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) : Number of Recordable Injuries ( </a:t>
            </a:r>
            <a:r>
              <a:rPr lang="en-US" altLang="ko-KR" sz="1000" b="1" dirty="0" err="1" smtClean="0">
                <a:latin typeface="+mj-lt"/>
                <a:ea typeface="+mj-ea"/>
                <a:cs typeface="+mj-cs"/>
              </a:rPr>
              <a:t>Fatalities+LWDC+RWDC+MTC</a:t>
            </a: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 ) * One Million hr / Total Employee hours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314</Words>
  <Application>Microsoft Office PowerPoint</Application>
  <PresentationFormat>화면 슬라이드 쇼(4:3)</PresentationFormat>
  <Paragraphs>220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2015년 상반기 E&amp;P 사업부문  LTIF 실적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2015년 상반기 </dc:title>
  <dc:creator>JS Yang</dc:creator>
  <cp:lastModifiedBy>JS Yang</cp:lastModifiedBy>
  <cp:revision>5</cp:revision>
  <dcterms:created xsi:type="dcterms:W3CDTF">2015-07-24T01:01:33Z</dcterms:created>
  <dcterms:modified xsi:type="dcterms:W3CDTF">2015-07-24T01:46:05Z</dcterms:modified>
</cp:coreProperties>
</file>