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53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47914-9522-47ED-82E1-DAF4DF8A3E4E}" type="datetimeFigureOut">
              <a:rPr lang="ko-KR" altLang="en-US" smtClean="0"/>
              <a:t>2016-12-29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576063"/>
          </a:xfrm>
        </p:spPr>
        <p:txBody>
          <a:bodyPr>
            <a:normAutofit/>
          </a:bodyPr>
          <a:lstStyle/>
          <a:p>
            <a:r>
              <a:rPr lang="en-US" altLang="ko-KR" sz="2000" b="1" dirty="0" smtClean="0"/>
              <a:t>2016</a:t>
            </a:r>
            <a:r>
              <a:rPr lang="ko-KR" altLang="en-US" sz="2000" b="1" dirty="0" smtClean="0"/>
              <a:t>년 </a:t>
            </a:r>
            <a:r>
              <a:rPr lang="en-US" altLang="ko-KR" sz="2000" b="1" dirty="0" smtClean="0"/>
              <a:t>10</a:t>
            </a:r>
            <a:r>
              <a:rPr lang="ko-KR" altLang="en-US" sz="2000" b="1" dirty="0" smtClean="0"/>
              <a:t>월말 </a:t>
            </a:r>
            <a:r>
              <a:rPr lang="en-US" altLang="ko-KR" sz="2000" b="1" dirty="0" smtClean="0"/>
              <a:t>E&amp;P </a:t>
            </a:r>
            <a:r>
              <a:rPr lang="ko-KR" altLang="en-US" sz="2000" b="1" dirty="0" smtClean="0"/>
              <a:t>사업부문  </a:t>
            </a:r>
            <a:r>
              <a:rPr lang="en-US" altLang="ko-KR" sz="2000" b="1" dirty="0" smtClean="0"/>
              <a:t>LTIF </a:t>
            </a:r>
            <a:r>
              <a:rPr lang="ko-KR" altLang="en-US" sz="2000" b="1" dirty="0" smtClean="0"/>
              <a:t>실</a:t>
            </a:r>
            <a:r>
              <a:rPr lang="ko-KR" altLang="en-US" sz="2000" b="1" dirty="0"/>
              <a:t>적</a:t>
            </a:r>
            <a:r>
              <a:rPr lang="en-US" altLang="ko-KR" sz="2000" b="1" dirty="0" smtClean="0"/>
              <a:t> </a:t>
            </a:r>
            <a:endParaRPr lang="ko-KR" altLang="en-US" sz="2000" b="1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467544" y="5157192"/>
            <a:ext cx="8496944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Note] </a:t>
            </a:r>
          </a:p>
          <a:p>
            <a:pPr marL="228600" lvl="0" indent="-228600">
              <a:spcBef>
                <a:spcPct val="0"/>
              </a:spcBef>
              <a:buAutoNum type="arabicPeriod"/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Lost Time Injury(LTI) : A fatality or lost work day case. The number of LTIs is the sum of fatalities and lost work day cases</a:t>
            </a:r>
          </a:p>
          <a:p>
            <a:pPr marL="228600" lvl="0" indent="-228600">
              <a:spcBef>
                <a:spcPct val="0"/>
              </a:spcBef>
              <a:buAutoNum type="arabicPeriod"/>
            </a:pPr>
            <a:endParaRPr lang="en-US" altLang="ko-KR" sz="1000" b="1" dirty="0" smtClean="0">
              <a:latin typeface="+mj-lt"/>
              <a:ea typeface="+mj-ea"/>
              <a:cs typeface="+mj-cs"/>
            </a:endParaRPr>
          </a:p>
          <a:p>
            <a:pPr marL="228600" lvl="0" indent="-228600">
              <a:spcBef>
                <a:spcPct val="0"/>
              </a:spcBef>
              <a:buAutoNum type="arabicPeriod"/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Lost Time Injury Frequency(LTIF) : Number </a:t>
            </a:r>
            <a:r>
              <a:rPr lang="en-US" altLang="ko-KR" sz="1000" b="1" dirty="0">
                <a:latin typeface="+mj-lt"/>
                <a:ea typeface="+mj-ea"/>
                <a:cs typeface="+mj-cs"/>
              </a:rPr>
              <a:t>of LTI * One Million hr / Total Employee </a:t>
            </a: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hours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552709"/>
              </p:ext>
            </p:extLst>
          </p:nvPr>
        </p:nvGraphicFramePr>
        <p:xfrm>
          <a:off x="457200" y="1484786"/>
          <a:ext cx="8229603" cy="367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5473"/>
                <a:gridCol w="625473"/>
                <a:gridCol w="648639"/>
                <a:gridCol w="651534"/>
                <a:gridCol w="625473"/>
                <a:gridCol w="648639"/>
                <a:gridCol w="651534"/>
                <a:gridCol w="625473"/>
                <a:gridCol w="625473"/>
                <a:gridCol w="625473"/>
                <a:gridCol w="625473"/>
                <a:gridCol w="625473"/>
                <a:gridCol w="625473"/>
              </a:tblGrid>
              <a:tr h="33385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사업장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 dirty="0">
                          <a:effectLst/>
                        </a:rPr>
                        <a:t>2016</a:t>
                      </a:r>
                      <a:r>
                        <a:rPr lang="ko-KR" altLang="en-US" sz="800" b="1" u="none" strike="noStrike" dirty="0">
                          <a:effectLst/>
                        </a:rPr>
                        <a:t>년 </a:t>
                      </a:r>
                      <a:r>
                        <a:rPr lang="ko-KR" altLang="en-US" sz="800" b="1" u="none" strike="noStrike" dirty="0" smtClean="0">
                          <a:effectLst/>
                        </a:rPr>
                        <a:t> </a:t>
                      </a:r>
                      <a:r>
                        <a:rPr lang="en-US" altLang="ko-KR" sz="800" b="1" u="none" strike="noStrike" dirty="0" smtClean="0">
                          <a:effectLst/>
                        </a:rPr>
                        <a:t>10</a:t>
                      </a:r>
                      <a:r>
                        <a:rPr lang="ko-KR" altLang="en-US" sz="800" b="1" u="none" strike="noStrike" dirty="0" smtClean="0">
                          <a:effectLst/>
                        </a:rPr>
                        <a:t>월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 dirty="0">
                          <a:effectLst/>
                        </a:rPr>
                        <a:t>2015</a:t>
                      </a:r>
                      <a:r>
                        <a:rPr lang="ko-KR" altLang="en-US" sz="800" b="1" u="none" strike="noStrike" dirty="0">
                          <a:effectLst/>
                        </a:rPr>
                        <a:t>년 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>
                          <a:effectLst/>
                        </a:rPr>
                        <a:t>2014</a:t>
                      </a:r>
                      <a:r>
                        <a:rPr lang="ko-KR" altLang="en-US" sz="800" b="1" u="none" strike="noStrike">
                          <a:effectLst/>
                        </a:rPr>
                        <a:t>년 </a:t>
                      </a:r>
                      <a:endParaRPr lang="ko-KR" alt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>
                          <a:effectLst/>
                        </a:rPr>
                        <a:t>2013</a:t>
                      </a:r>
                      <a:r>
                        <a:rPr lang="ko-KR" altLang="en-US" sz="800" b="1" u="none" strike="noStrike">
                          <a:effectLst/>
                        </a:rPr>
                        <a:t>년</a:t>
                      </a:r>
                      <a:endParaRPr lang="ko-KR" alt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677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smtClean="0">
                          <a:effectLst/>
                        </a:rPr>
                        <a:t>Worked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Worked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Worked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Worked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33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베트남 </a:t>
                      </a:r>
                      <a:r>
                        <a:rPr lang="en-US" altLang="ko-KR" sz="800" b="1" u="none" strike="noStrike" dirty="0">
                          <a:effectLst/>
                        </a:rPr>
                        <a:t>11-2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525,285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778,794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641,762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600,684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</a:tr>
              <a:tr h="333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카자흐스탄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3,398,612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dirty="0">
                          <a:effectLst/>
                        </a:rPr>
                        <a:t>               </a:t>
                      </a:r>
                      <a:r>
                        <a:rPr lang="en-US" altLang="ko-KR" sz="800" u="none" strike="noStrike" dirty="0">
                          <a:effectLst/>
                        </a:rPr>
                        <a:t>- 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4,336,109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dirty="0">
                          <a:effectLst/>
                        </a:rPr>
                        <a:t>               </a:t>
                      </a:r>
                      <a:r>
                        <a:rPr lang="en-US" altLang="ko-KR" sz="800" u="none" strike="noStrike" dirty="0">
                          <a:effectLst/>
                        </a:rPr>
                        <a:t>- 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4,105,552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</a:t>
                      </a:r>
                      <a:r>
                        <a:rPr lang="en-US" altLang="ko-KR" sz="800" u="none" strike="noStrike">
                          <a:effectLst/>
                        </a:rPr>
                        <a:t>0.24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3,398,136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</a:t>
                      </a:r>
                      <a:r>
                        <a:rPr lang="en-US" altLang="ko-KR" sz="800" u="none" strike="noStrike">
                          <a:effectLst/>
                        </a:rPr>
                        <a:t>0.59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</a:tr>
              <a:tr h="333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ANKOR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433,554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</a:t>
                      </a:r>
                      <a:r>
                        <a:rPr lang="en-US" altLang="ko-KR" sz="800" u="none" strike="noStrike">
                          <a:effectLst/>
                        </a:rPr>
                        <a:t>2.31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1,059,957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2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</a:t>
                      </a:r>
                      <a:r>
                        <a:rPr lang="en-US" altLang="ko-KR" sz="800" u="none" strike="noStrike">
                          <a:effectLst/>
                        </a:rPr>
                        <a:t>1.89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1,492,832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</a:t>
                      </a:r>
                      <a:r>
                        <a:rPr lang="en-US" altLang="ko-KR" sz="800" u="none" strike="noStrike">
                          <a:effectLst/>
                        </a:rPr>
                        <a:t>0.67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998,752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</a:tr>
              <a:tr h="333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HOC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1,211,299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</a:t>
                      </a:r>
                      <a:r>
                        <a:rPr lang="en-US" altLang="ko-KR" sz="800" u="none" strike="noStrike">
                          <a:effectLst/>
                        </a:rPr>
                        <a:t>0.83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2,954,719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5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dirty="0">
                          <a:effectLst/>
                        </a:rPr>
                        <a:t>           </a:t>
                      </a:r>
                      <a:r>
                        <a:rPr lang="en-US" altLang="ko-KR" sz="800" u="none" strike="noStrike" dirty="0">
                          <a:effectLst/>
                        </a:rPr>
                        <a:t>1.69 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6,508,341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</a:t>
                      </a:r>
                      <a:r>
                        <a:rPr lang="en-US" altLang="ko-KR" sz="800" u="none" strike="noStrike">
                          <a:effectLst/>
                        </a:rPr>
                        <a:t>1.08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6,749,468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7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</a:t>
                      </a:r>
                      <a:r>
                        <a:rPr lang="en-US" altLang="ko-KR" sz="800" u="none" strike="noStrike">
                          <a:effectLst/>
                        </a:rPr>
                        <a:t>1.04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</a:tr>
              <a:tr h="333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DANA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1,532,010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</a:t>
                      </a:r>
                      <a:r>
                        <a:rPr lang="en-US" altLang="ko-KR" sz="800" u="none" strike="noStrike">
                          <a:effectLst/>
                        </a:rPr>
                        <a:t>2.61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2,195,279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</a:t>
                      </a:r>
                      <a:r>
                        <a:rPr lang="en-US" altLang="ko-KR" sz="800" u="none" strike="noStrike">
                          <a:effectLst/>
                        </a:rPr>
                        <a:t>0.46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5,592,625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3,685,680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</a:t>
                      </a:r>
                      <a:r>
                        <a:rPr lang="en-US" altLang="ko-KR" sz="800" u="none" strike="noStrike">
                          <a:effectLst/>
                        </a:rPr>
                        <a:t>0.81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</a:tr>
              <a:tr h="333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두성호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133,853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341,519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343,984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364,104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</a:tr>
              <a:tr h="333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이라크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dirty="0">
                          <a:effectLst/>
                        </a:rPr>
                        <a:t>　</a:t>
                      </a:r>
                      <a:r>
                        <a:rPr lang="en-US" altLang="ko-KR" sz="800" u="none" strike="noStrike" dirty="0" smtClean="0">
                          <a:effectLst/>
                        </a:rPr>
                        <a:t>-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645,508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501,120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u="none" strike="noStrike">
                          <a:effectLst/>
                        </a:rPr>
                        <a:t>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216,456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/>
                </a:tc>
              </a:tr>
              <a:tr h="33385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소계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7,234,613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</a:t>
                      </a:r>
                      <a:r>
                        <a:rPr lang="en-US" altLang="ko-KR" sz="800" u="none" strike="noStrike">
                          <a:effectLst/>
                        </a:rPr>
                        <a:t>0.83 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12,311,885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8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</a:t>
                      </a:r>
                      <a:r>
                        <a:rPr lang="en-US" altLang="ko-KR" sz="800" u="none" strike="noStrike">
                          <a:effectLst/>
                        </a:rPr>
                        <a:t>0.65 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19,186,216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10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dirty="0">
                          <a:effectLst/>
                        </a:rPr>
                        <a:t>          </a:t>
                      </a:r>
                      <a:r>
                        <a:rPr lang="en-US" altLang="ko-KR" sz="800" u="none" strike="noStrike" dirty="0">
                          <a:effectLst/>
                        </a:rPr>
                        <a:t>0.52 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16,013,280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12</a:t>
                      </a:r>
                      <a:endParaRPr lang="en-US" altLang="ko-KR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dirty="0">
                          <a:effectLst/>
                        </a:rPr>
                        <a:t>          </a:t>
                      </a:r>
                      <a:r>
                        <a:rPr lang="en-US" altLang="ko-KR" sz="800" u="none" strike="noStrike" dirty="0">
                          <a:effectLst/>
                        </a:rPr>
                        <a:t>0.75 </a:t>
                      </a:r>
                      <a:endParaRPr lang="en-US" altLang="ko-KR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42" marR="8742" marT="8742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213</Words>
  <Application>Microsoft Office PowerPoint</Application>
  <PresentationFormat>화면 슬라이드 쇼(4:3)</PresentationFormat>
  <Paragraphs>130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2016년 10월말 E&amp;P 사업부문  LTIF 실적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2015년 상반기 </dc:title>
  <dc:creator>JS Yang</dc:creator>
  <cp:lastModifiedBy>owner</cp:lastModifiedBy>
  <cp:revision>8</cp:revision>
  <dcterms:created xsi:type="dcterms:W3CDTF">2015-07-24T01:01:33Z</dcterms:created>
  <dcterms:modified xsi:type="dcterms:W3CDTF">2016-12-29T05:59:56Z</dcterms:modified>
</cp:coreProperties>
</file>