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1536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47914-9522-47ED-82E1-DAF4DF8A3E4E}" type="datetimeFigureOut">
              <a:rPr lang="ko-KR" altLang="en-US" smtClean="0"/>
              <a:t>2018-03-08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C6301-F827-4DF0-93D3-DCA075B5CD2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47914-9522-47ED-82E1-DAF4DF8A3E4E}" type="datetimeFigureOut">
              <a:rPr lang="ko-KR" altLang="en-US" smtClean="0"/>
              <a:t>2018-03-08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C6301-F827-4DF0-93D3-DCA075B5CD2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47914-9522-47ED-82E1-DAF4DF8A3E4E}" type="datetimeFigureOut">
              <a:rPr lang="ko-KR" altLang="en-US" smtClean="0"/>
              <a:t>2018-03-08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C6301-F827-4DF0-93D3-DCA075B5CD2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47914-9522-47ED-82E1-DAF4DF8A3E4E}" type="datetimeFigureOut">
              <a:rPr lang="ko-KR" altLang="en-US" smtClean="0"/>
              <a:t>2018-03-08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C6301-F827-4DF0-93D3-DCA075B5CD2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47914-9522-47ED-82E1-DAF4DF8A3E4E}" type="datetimeFigureOut">
              <a:rPr lang="ko-KR" altLang="en-US" smtClean="0"/>
              <a:t>2018-03-08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C6301-F827-4DF0-93D3-DCA075B5CD2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47914-9522-47ED-82E1-DAF4DF8A3E4E}" type="datetimeFigureOut">
              <a:rPr lang="ko-KR" altLang="en-US" smtClean="0"/>
              <a:t>2018-03-08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C6301-F827-4DF0-93D3-DCA075B5CD2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47914-9522-47ED-82E1-DAF4DF8A3E4E}" type="datetimeFigureOut">
              <a:rPr lang="ko-KR" altLang="en-US" smtClean="0"/>
              <a:t>2018-03-08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C6301-F827-4DF0-93D3-DCA075B5CD2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47914-9522-47ED-82E1-DAF4DF8A3E4E}" type="datetimeFigureOut">
              <a:rPr lang="ko-KR" altLang="en-US" smtClean="0"/>
              <a:t>2018-03-08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C6301-F827-4DF0-93D3-DCA075B5CD2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47914-9522-47ED-82E1-DAF4DF8A3E4E}" type="datetimeFigureOut">
              <a:rPr lang="ko-KR" altLang="en-US" smtClean="0"/>
              <a:t>2018-03-08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C6301-F827-4DF0-93D3-DCA075B5CD2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47914-9522-47ED-82E1-DAF4DF8A3E4E}" type="datetimeFigureOut">
              <a:rPr lang="ko-KR" altLang="en-US" smtClean="0"/>
              <a:t>2018-03-08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C6301-F827-4DF0-93D3-DCA075B5CD2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47914-9522-47ED-82E1-DAF4DF8A3E4E}" type="datetimeFigureOut">
              <a:rPr lang="ko-KR" altLang="en-US" smtClean="0"/>
              <a:t>2018-03-08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C6301-F827-4DF0-93D3-DCA075B5CD2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A47914-9522-47ED-82E1-DAF4DF8A3E4E}" type="datetimeFigureOut">
              <a:rPr lang="ko-KR" altLang="en-US" smtClean="0"/>
              <a:t>2018-03-08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EC6301-F827-4DF0-93D3-DCA075B5CD2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3568" y="476673"/>
            <a:ext cx="7772400" cy="576063"/>
          </a:xfrm>
        </p:spPr>
        <p:txBody>
          <a:bodyPr>
            <a:normAutofit/>
          </a:bodyPr>
          <a:lstStyle/>
          <a:p>
            <a:r>
              <a:rPr lang="en-US" altLang="ko-KR" sz="2000" b="1" dirty="0" smtClean="0"/>
              <a:t>2017</a:t>
            </a:r>
            <a:r>
              <a:rPr lang="ko-KR" altLang="en-US" sz="2000" b="1" dirty="0" smtClean="0"/>
              <a:t>년 </a:t>
            </a:r>
            <a:r>
              <a:rPr lang="en-US" altLang="ko-KR" sz="2000" b="1" dirty="0" smtClean="0"/>
              <a:t>E&amp;P </a:t>
            </a:r>
            <a:r>
              <a:rPr lang="ko-KR" altLang="en-US" sz="2000" b="1" dirty="0" smtClean="0"/>
              <a:t>사업부문  </a:t>
            </a:r>
            <a:r>
              <a:rPr lang="en-US" altLang="ko-KR" sz="2000" b="1" dirty="0" smtClean="0"/>
              <a:t>LTIF </a:t>
            </a:r>
            <a:r>
              <a:rPr lang="ko-KR" altLang="en-US" sz="2000" b="1" dirty="0" smtClean="0"/>
              <a:t>실</a:t>
            </a:r>
            <a:r>
              <a:rPr lang="ko-KR" altLang="en-US" sz="2000" b="1" dirty="0"/>
              <a:t>적</a:t>
            </a:r>
            <a:r>
              <a:rPr lang="en-US" altLang="ko-KR" sz="2000" b="1" dirty="0" smtClean="0"/>
              <a:t> </a:t>
            </a:r>
            <a:endParaRPr lang="ko-KR" altLang="en-US" sz="2000" b="1" dirty="0"/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467544" y="5157192"/>
            <a:ext cx="8496944" cy="1512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</a:pPr>
            <a:r>
              <a:rPr lang="en-US" altLang="ko-KR" sz="1000" b="1" dirty="0" smtClean="0">
                <a:latin typeface="+mj-lt"/>
                <a:ea typeface="+mj-ea"/>
                <a:cs typeface="+mj-cs"/>
              </a:rPr>
              <a:t>Note] </a:t>
            </a:r>
          </a:p>
          <a:p>
            <a:pPr marL="228600" lvl="0" indent="-228600">
              <a:spcBef>
                <a:spcPct val="0"/>
              </a:spcBef>
              <a:buAutoNum type="arabicPeriod"/>
            </a:pPr>
            <a:r>
              <a:rPr lang="en-US" altLang="ko-KR" sz="1000" b="1" dirty="0" smtClean="0">
                <a:latin typeface="+mj-lt"/>
                <a:ea typeface="+mj-ea"/>
                <a:cs typeface="+mj-cs"/>
              </a:rPr>
              <a:t>Lost Time Injury(LTI) : A fatality or lost work day case. The number of LTIs is the sum of fatalities and lost work day cases</a:t>
            </a:r>
          </a:p>
          <a:p>
            <a:pPr marL="228600" lvl="0" indent="-228600">
              <a:spcBef>
                <a:spcPct val="0"/>
              </a:spcBef>
              <a:buAutoNum type="arabicPeriod"/>
            </a:pPr>
            <a:endParaRPr lang="en-US" altLang="ko-KR" sz="1000" b="1" dirty="0" smtClean="0">
              <a:latin typeface="+mj-lt"/>
              <a:ea typeface="+mj-ea"/>
              <a:cs typeface="+mj-cs"/>
            </a:endParaRPr>
          </a:p>
          <a:p>
            <a:pPr marL="228600" lvl="0" indent="-228600">
              <a:spcBef>
                <a:spcPct val="0"/>
              </a:spcBef>
              <a:buAutoNum type="arabicPeriod"/>
            </a:pPr>
            <a:r>
              <a:rPr lang="en-US" altLang="ko-KR" sz="1000" b="1" dirty="0" smtClean="0">
                <a:latin typeface="+mj-lt"/>
                <a:ea typeface="+mj-ea"/>
                <a:cs typeface="+mj-cs"/>
              </a:rPr>
              <a:t>Lost Time Injury Frequency(LTIF) : Number </a:t>
            </a:r>
            <a:r>
              <a:rPr lang="en-US" altLang="ko-KR" sz="1000" b="1" dirty="0">
                <a:latin typeface="+mj-lt"/>
                <a:ea typeface="+mj-ea"/>
                <a:cs typeface="+mj-cs"/>
              </a:rPr>
              <a:t>of LTI * One Million hr / Total Employee </a:t>
            </a:r>
            <a:r>
              <a:rPr lang="en-US" altLang="ko-KR" sz="1000" b="1" dirty="0" smtClean="0">
                <a:latin typeface="+mj-lt"/>
                <a:ea typeface="+mj-ea"/>
                <a:cs typeface="+mj-cs"/>
              </a:rPr>
              <a:t>hours</a:t>
            </a:r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6092289"/>
              </p:ext>
            </p:extLst>
          </p:nvPr>
        </p:nvGraphicFramePr>
        <p:xfrm>
          <a:off x="107505" y="1268760"/>
          <a:ext cx="8712962" cy="417646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16847"/>
                <a:gridCol w="539741"/>
                <a:gridCol w="539741"/>
                <a:gridCol w="539741"/>
                <a:gridCol w="539741"/>
                <a:gridCol w="539741"/>
                <a:gridCol w="539741"/>
                <a:gridCol w="539741"/>
                <a:gridCol w="539741"/>
                <a:gridCol w="539741"/>
                <a:gridCol w="539741"/>
                <a:gridCol w="539741"/>
                <a:gridCol w="539741"/>
                <a:gridCol w="539741"/>
                <a:gridCol w="539741"/>
                <a:gridCol w="539741"/>
              </a:tblGrid>
              <a:tr h="338235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b="1" u="none" strike="noStrike" dirty="0">
                          <a:effectLst/>
                        </a:rPr>
                        <a:t>사업장</a:t>
                      </a:r>
                      <a:endParaRPr lang="ko-KR" alt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b="1" u="none" strike="noStrike" dirty="0">
                          <a:effectLst/>
                        </a:rPr>
                        <a:t>2017</a:t>
                      </a:r>
                      <a:r>
                        <a:rPr lang="ko-KR" altLang="en-US" sz="800" b="1" u="none" strike="noStrike" dirty="0">
                          <a:effectLst/>
                        </a:rPr>
                        <a:t>년</a:t>
                      </a:r>
                      <a:endParaRPr lang="ko-KR" alt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b="1" u="none" strike="noStrike" dirty="0">
                          <a:effectLst/>
                        </a:rPr>
                        <a:t>2016</a:t>
                      </a:r>
                      <a:r>
                        <a:rPr lang="ko-KR" altLang="en-US" sz="800" b="1" u="none" strike="noStrike" dirty="0">
                          <a:effectLst/>
                        </a:rPr>
                        <a:t>년</a:t>
                      </a:r>
                      <a:endParaRPr lang="ko-KR" alt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b="1" u="none" strike="noStrike" dirty="0">
                          <a:effectLst/>
                        </a:rPr>
                        <a:t>2015</a:t>
                      </a:r>
                      <a:r>
                        <a:rPr lang="ko-KR" altLang="en-US" sz="800" b="1" u="none" strike="noStrike" dirty="0">
                          <a:effectLst/>
                        </a:rPr>
                        <a:t>년 </a:t>
                      </a:r>
                      <a:endParaRPr lang="ko-KR" alt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b="1" u="none" strike="noStrike" dirty="0">
                          <a:effectLst/>
                        </a:rPr>
                        <a:t>2014</a:t>
                      </a:r>
                      <a:r>
                        <a:rPr lang="ko-KR" altLang="en-US" sz="800" b="1" u="none" strike="noStrike" dirty="0">
                          <a:effectLst/>
                        </a:rPr>
                        <a:t>년 </a:t>
                      </a:r>
                      <a:endParaRPr lang="ko-KR" alt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b="1" u="none" strike="noStrike" dirty="0">
                          <a:effectLst/>
                        </a:rPr>
                        <a:t>2013</a:t>
                      </a:r>
                      <a:r>
                        <a:rPr lang="ko-KR" altLang="en-US" sz="800" b="1" u="none" strike="noStrike" dirty="0">
                          <a:effectLst/>
                        </a:rPr>
                        <a:t>년</a:t>
                      </a:r>
                      <a:endParaRPr lang="ko-KR" alt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2352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effectLst/>
                        </a:rPr>
                        <a:t>Worked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effectLst/>
                        </a:rPr>
                        <a:t>LTI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effectLst/>
                        </a:rPr>
                        <a:t>LTIF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>
                          <a:effectLst/>
                        </a:rPr>
                        <a:t>Worked</a:t>
                      </a:r>
                      <a:endParaRPr lang="en-US" sz="8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effectLst/>
                        </a:rPr>
                        <a:t>LTI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effectLst/>
                        </a:rPr>
                        <a:t>LTIF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effectLst/>
                        </a:rPr>
                        <a:t>Worked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>
                          <a:effectLst/>
                        </a:rPr>
                        <a:t>LTI</a:t>
                      </a:r>
                      <a:endParaRPr lang="en-US" sz="8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>
                          <a:effectLst/>
                        </a:rPr>
                        <a:t>LTIF</a:t>
                      </a:r>
                      <a:endParaRPr lang="en-US" sz="8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>
                          <a:effectLst/>
                        </a:rPr>
                        <a:t>Worked</a:t>
                      </a:r>
                      <a:endParaRPr lang="en-US" sz="8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>
                          <a:effectLst/>
                        </a:rPr>
                        <a:t>LTI</a:t>
                      </a:r>
                      <a:endParaRPr lang="en-US" sz="8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>
                          <a:effectLst/>
                        </a:rPr>
                        <a:t>LTIF</a:t>
                      </a:r>
                      <a:endParaRPr lang="en-US" sz="8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>
                          <a:effectLst/>
                        </a:rPr>
                        <a:t>Worked</a:t>
                      </a:r>
                      <a:endParaRPr lang="en-US" sz="8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>
                          <a:effectLst/>
                        </a:rPr>
                        <a:t>LTI</a:t>
                      </a:r>
                      <a:endParaRPr lang="en-US" sz="8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effectLst/>
                        </a:rPr>
                        <a:t>LTIF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</a:tr>
              <a:tr h="33823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effectLst/>
                        </a:rPr>
                        <a:t>-hour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effectLst/>
                        </a:rPr>
                        <a:t>-hour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effectLst/>
                        </a:rPr>
                        <a:t>-hour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effectLst/>
                        </a:rPr>
                        <a:t>-hour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effectLst/>
                        </a:rPr>
                        <a:t>-hour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55882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b="1" u="none" strike="noStrike" dirty="0">
                          <a:effectLst/>
                        </a:rPr>
                        <a:t>베트남 </a:t>
                      </a:r>
                      <a:r>
                        <a:rPr lang="en-US" altLang="ko-KR" sz="800" b="1" u="none" strike="noStrike" dirty="0">
                          <a:effectLst/>
                        </a:rPr>
                        <a:t>11-2</a:t>
                      </a:r>
                      <a:endParaRPr lang="ko-KR" alt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569,512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0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0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620,751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1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1.61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778,794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0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u="none" strike="noStrike">
                          <a:effectLst/>
                        </a:rPr>
                        <a:t>               </a:t>
                      </a:r>
                      <a:r>
                        <a:rPr lang="en-US" altLang="ko-KR" sz="800" u="none" strike="noStrike">
                          <a:effectLst/>
                        </a:rPr>
                        <a:t>- 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641,762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0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u="none" strike="noStrike" dirty="0">
                          <a:effectLst/>
                        </a:rPr>
                        <a:t>              </a:t>
                      </a:r>
                      <a:r>
                        <a:rPr lang="en-US" altLang="ko-KR" sz="800" u="none" strike="noStrike" dirty="0">
                          <a:effectLst/>
                        </a:rPr>
                        <a:t>- </a:t>
                      </a:r>
                      <a:endParaRPr lang="en-US" altLang="ko-KR" sz="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 dirty="0">
                          <a:effectLst/>
                        </a:rPr>
                        <a:t>600,684</a:t>
                      </a:r>
                      <a:endParaRPr lang="en-US" altLang="ko-KR" sz="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 dirty="0">
                          <a:effectLst/>
                        </a:rPr>
                        <a:t>0</a:t>
                      </a:r>
                      <a:endParaRPr lang="en-US" altLang="ko-KR" sz="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u="none" strike="noStrike" dirty="0">
                          <a:effectLst/>
                        </a:rPr>
                        <a:t>              </a:t>
                      </a:r>
                      <a:r>
                        <a:rPr lang="en-US" altLang="ko-KR" sz="800" u="none" strike="noStrike" dirty="0">
                          <a:effectLst/>
                        </a:rPr>
                        <a:t>- </a:t>
                      </a:r>
                      <a:endParaRPr lang="en-US" altLang="ko-KR" sz="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</a:tr>
              <a:tr h="455882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b="1" u="none" strike="noStrike" dirty="0">
                          <a:effectLst/>
                        </a:rPr>
                        <a:t>카자흐스탄</a:t>
                      </a:r>
                      <a:endParaRPr lang="ko-KR" alt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3,945,829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0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0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4,034,106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0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0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4,336,109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0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u="none" strike="noStrike">
                          <a:effectLst/>
                        </a:rPr>
                        <a:t>               </a:t>
                      </a:r>
                      <a:r>
                        <a:rPr lang="en-US" altLang="ko-KR" sz="800" u="none" strike="noStrike">
                          <a:effectLst/>
                        </a:rPr>
                        <a:t>- 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4,105,552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1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0.24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3,398,136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2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0.59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</a:tr>
              <a:tr h="455882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effectLst/>
                        </a:rPr>
                        <a:t>ANKOR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575,240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0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0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517,013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1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1.93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1,059,957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2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1.89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1,492,832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1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0.67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998,752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0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u="none" strike="noStrike">
                          <a:effectLst/>
                        </a:rPr>
                        <a:t>              </a:t>
                      </a:r>
                      <a:r>
                        <a:rPr lang="en-US" altLang="ko-KR" sz="800" u="none" strike="noStrike">
                          <a:effectLst/>
                        </a:rPr>
                        <a:t>- 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</a:tr>
              <a:tr h="338235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effectLst/>
                        </a:rPr>
                        <a:t>HOC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1,867,123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0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0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1,616,208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1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0.62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2,954,719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5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1.69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6,508,341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7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1.08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6,749,468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7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1.04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</a:tr>
              <a:tr h="455882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effectLst/>
                        </a:rPr>
                        <a:t>DANA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1,548,967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0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0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1,793,671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4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2.23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2,195,279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1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0.46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5,592,625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0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u="none" strike="noStrike">
                          <a:effectLst/>
                        </a:rPr>
                        <a:t>              </a:t>
                      </a:r>
                      <a:r>
                        <a:rPr lang="en-US" altLang="ko-KR" sz="800" u="none" strike="noStrike">
                          <a:effectLst/>
                        </a:rPr>
                        <a:t>- 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3,685,680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3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0.81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</a:tr>
              <a:tr h="338235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b="1" u="none" strike="noStrike" dirty="0">
                          <a:effectLst/>
                        </a:rPr>
                        <a:t>두성호</a:t>
                      </a:r>
                      <a:endParaRPr lang="ko-KR" alt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-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-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-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-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-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 dirty="0">
                          <a:effectLst/>
                        </a:rPr>
                        <a:t>0</a:t>
                      </a:r>
                      <a:endParaRPr lang="en-US" altLang="ko-KR" sz="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341,519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 dirty="0">
                          <a:effectLst/>
                        </a:rPr>
                        <a:t>0</a:t>
                      </a:r>
                      <a:endParaRPr lang="en-US" altLang="ko-KR" sz="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0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343,984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0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0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364,104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0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0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</a:tr>
              <a:tr h="338235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b="1" u="none" strike="noStrike" dirty="0">
                          <a:effectLst/>
                        </a:rPr>
                        <a:t>이라크</a:t>
                      </a:r>
                      <a:endParaRPr lang="ko-KR" alt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-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-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-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u="none" strike="noStrike">
                          <a:effectLst/>
                        </a:rPr>
                        <a:t>　</a:t>
                      </a:r>
                      <a:r>
                        <a:rPr lang="en-US" altLang="ko-KR" sz="800" u="none" strike="noStrike">
                          <a:effectLst/>
                        </a:rPr>
                        <a:t>-</a:t>
                      </a:r>
                      <a:endParaRPr lang="ko-KR" alt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-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 dirty="0">
                          <a:effectLst/>
                        </a:rPr>
                        <a:t>0</a:t>
                      </a:r>
                      <a:endParaRPr lang="en-US" altLang="ko-KR" sz="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645,508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0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0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 dirty="0">
                          <a:effectLst/>
                        </a:rPr>
                        <a:t>501,120</a:t>
                      </a:r>
                      <a:endParaRPr lang="en-US" altLang="ko-KR" sz="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 dirty="0">
                          <a:effectLst/>
                        </a:rPr>
                        <a:t>1</a:t>
                      </a:r>
                      <a:endParaRPr lang="en-US" altLang="ko-KR" sz="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 dirty="0">
                          <a:effectLst/>
                        </a:rPr>
                        <a:t>2</a:t>
                      </a:r>
                      <a:endParaRPr lang="en-US" altLang="ko-KR" sz="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 dirty="0">
                          <a:effectLst/>
                        </a:rPr>
                        <a:t>216,456</a:t>
                      </a:r>
                      <a:endParaRPr lang="en-US" altLang="ko-KR" sz="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 dirty="0">
                          <a:effectLst/>
                        </a:rPr>
                        <a:t>0</a:t>
                      </a:r>
                      <a:endParaRPr lang="en-US" altLang="ko-KR" sz="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 dirty="0">
                          <a:effectLst/>
                        </a:rPr>
                        <a:t>0</a:t>
                      </a:r>
                      <a:endParaRPr lang="en-US" altLang="ko-KR" sz="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</a:tr>
              <a:tr h="338235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b="1" u="none" strike="noStrike" dirty="0">
                          <a:effectLst/>
                        </a:rPr>
                        <a:t>소계</a:t>
                      </a:r>
                      <a:endParaRPr lang="ko-KR" alt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8,506,671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0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0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8,581,749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7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0.82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 dirty="0">
                          <a:effectLst/>
                        </a:rPr>
                        <a:t>12,311,885</a:t>
                      </a:r>
                      <a:endParaRPr lang="en-US" altLang="ko-KR" sz="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8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0.65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19,186,216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10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0.52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16,013,280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>
                          <a:effectLst/>
                        </a:rPr>
                        <a:t>12</a:t>
                      </a:r>
                      <a:endParaRPr lang="en-US" altLang="ko-KR" sz="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 dirty="0">
                          <a:effectLst/>
                        </a:rPr>
                        <a:t>0.75</a:t>
                      </a:r>
                      <a:endParaRPr lang="en-US" altLang="ko-KR" sz="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321</TotalTime>
  <Words>222</Words>
  <Application>Microsoft Office PowerPoint</Application>
  <PresentationFormat>화면 슬라이드 쇼(4:3)</PresentationFormat>
  <Paragraphs>159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4" baseType="lpstr">
      <vt:lpstr>맑은 고딕</vt:lpstr>
      <vt:lpstr>Arial</vt:lpstr>
      <vt:lpstr>Office 테마</vt:lpstr>
      <vt:lpstr>2017년 E&amp;P 사업부문  LTIF 실적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2015년 상반기 </dc:title>
  <dc:creator>JS Yang</dc:creator>
  <cp:lastModifiedBy>owner</cp:lastModifiedBy>
  <cp:revision>10</cp:revision>
  <dcterms:created xsi:type="dcterms:W3CDTF">2015-07-24T01:01:33Z</dcterms:created>
  <dcterms:modified xsi:type="dcterms:W3CDTF">2018-03-08T01:05:50Z</dcterms:modified>
</cp:coreProperties>
</file>